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3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35"/>
      <p:bold r:id="rId36"/>
    </p:embeddedFont>
    <p:embeddedFont>
      <p:font typeface="Oswald" panose="00000500000000000000" pitchFamily="2" charset="0"/>
      <p:regular r:id="rId37"/>
      <p:bold r:id="rId38"/>
    </p:embeddedFont>
    <p:embeddedFont>
      <p:font typeface="Source Code Pro" panose="020B0509030403020204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60A4F2-25F3-4E95-8072-F3E2853F6D3D}">
  <a:tblStyle styleId="{8860A4F2-25F3-4E95-8072-F3E2853F6D3D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5608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5608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36C8A0-BB89-4E64-8332-9297F656DD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3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48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740a60ac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740a60ac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740a60ac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740a60ac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740a60ac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6740a60ac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740a60ac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740a60ac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740a60a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740a60ac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740a60ac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6740a60ac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740a60ac9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6740a60ac9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740a60ac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6740a60ac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6740a60ac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6740a60ac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740a60ac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6740a60ac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d1133ce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d1133ce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a16df4e63_1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6a16df4e63_1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740a60ac9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6740a60ac9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6740a60ac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6740a60ac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740a60ac9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6740a60ac9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6740a60ac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6740a60ac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740a60ac9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740a60ac9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6740a60ac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6740a60ac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740a60ac9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6740a60ac9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740a60ac9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6740a60ac9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6740a60ac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6740a60ac9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740a60ac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740a60ac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>
          <a:extLst>
            <a:ext uri="{FF2B5EF4-FFF2-40B4-BE49-F238E27FC236}">
              <a16:creationId xmlns:a16="http://schemas.microsoft.com/office/drawing/2014/main" id="{6F026CC1-DA27-6BA9-C161-AFF274552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6740a60ac9_0_325:notes">
            <a:extLst>
              <a:ext uri="{FF2B5EF4-FFF2-40B4-BE49-F238E27FC236}">
                <a16:creationId xmlns:a16="http://schemas.microsoft.com/office/drawing/2014/main" id="{EA0D4862-E921-7CCA-37AC-5500CF5C6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6740a60ac9_0_325:notes">
            <a:extLst>
              <a:ext uri="{FF2B5EF4-FFF2-40B4-BE49-F238E27FC236}">
                <a16:creationId xmlns:a16="http://schemas.microsoft.com/office/drawing/2014/main" id="{B540CC5B-624B-3E59-733D-7E8A3CEC73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24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696d77050f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696d77050f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740a60ac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740a60ac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740a60ac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740a60ac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740a60ac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740a60ac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740a60ac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740a60ac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6740a60ac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6740a60ac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740a60ac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740a60ac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4A86E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ctrTitle"/>
          </p:nvPr>
        </p:nvSpPr>
        <p:spPr>
          <a:xfrm>
            <a:off x="430800" y="306275"/>
            <a:ext cx="8282400" cy="24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</a:rPr>
              <a:t>Smart Unmanned Store: </a:t>
            </a:r>
            <a:r>
              <a:rPr lang="ko" sz="3600" b="1">
                <a:solidFill>
                  <a:srgbClr val="FFFFFF"/>
                </a:solidFill>
              </a:rPr>
              <a:t>YOLO AI Abnormal Behavior Detection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solidFill>
                  <a:srgbClr val="FFFFFF"/>
                </a:solidFill>
              </a:rPr>
              <a:t>&amp; Alert App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93" name="Google Shape;193;p38"/>
          <p:cNvSpPr txBox="1">
            <a:spLocks noGrp="1"/>
          </p:cNvSpPr>
          <p:nvPr>
            <p:ph type="subTitle" idx="1"/>
          </p:nvPr>
        </p:nvSpPr>
        <p:spPr>
          <a:xfrm>
            <a:off x="488950" y="3356800"/>
            <a:ext cx="8282400" cy="14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Team 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/>
            <a:r>
              <a:rPr lang="ko" sz="2400" b="1" dirty="0">
                <a:solidFill>
                  <a:srgbClr val="202122"/>
                </a:solidFill>
              </a:rPr>
              <a:t>민유진(32221598), 윤택민(32217495)</a:t>
            </a:r>
            <a:r>
              <a:rPr lang="en-US" altLang="ko" sz="2400" b="1" dirty="0">
                <a:solidFill>
                  <a:srgbClr val="202122"/>
                </a:solidFill>
              </a:rPr>
              <a:t>,</a:t>
            </a:r>
            <a:r>
              <a:rPr lang="ko" altLang="ko-KR" sz="2400" b="1" dirty="0">
                <a:solidFill>
                  <a:srgbClr val="202122"/>
                </a:solidFill>
              </a:rPr>
              <a:t> 최예림(32224684), </a:t>
            </a:r>
            <a:endParaRPr sz="2400" b="1" dirty="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cxnSp>
        <p:nvCxnSpPr>
          <p:cNvPr id="284" name="Google Shape;284;p47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5" name="Google Shape;285;p47"/>
          <p:cNvSpPr txBox="1"/>
          <p:nvPr/>
        </p:nvSpPr>
        <p:spPr>
          <a:xfrm>
            <a:off x="247050" y="243250"/>
            <a:ext cx="32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Development Tools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7"/>
          <p:cNvSpPr txBox="1"/>
          <p:nvPr/>
        </p:nvSpPr>
        <p:spPr>
          <a:xfrm>
            <a:off x="2320620" y="3199333"/>
            <a:ext cx="42573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381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-"/>
            </a:pPr>
            <a:r>
              <a:rPr lang="ko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UX/UI</a:t>
            </a:r>
            <a:r>
              <a:rPr lang="ko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Figma</a:t>
            </a:r>
            <a:endParaRPr/>
          </a:p>
          <a:p>
            <a:pPr marL="285750" marR="381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-"/>
            </a:pPr>
            <a:r>
              <a:rPr lang="ko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Front</a:t>
            </a:r>
            <a:r>
              <a:rPr lang="ko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Flutter</a:t>
            </a:r>
            <a:endParaRPr/>
          </a:p>
          <a:p>
            <a:pPr marL="285750" marR="381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-"/>
            </a:pPr>
            <a:r>
              <a:rPr lang="ko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Backend</a:t>
            </a:r>
            <a:r>
              <a:rPr lang="ko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Python, Fast API, Unicorn</a:t>
            </a:r>
            <a:endParaRPr/>
          </a:p>
          <a:p>
            <a:pPr marL="285750" marR="381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-"/>
            </a:pPr>
            <a:r>
              <a:rPr lang="ko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ko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SQLite</a:t>
            </a:r>
            <a:endParaRPr/>
          </a:p>
          <a:p>
            <a:pPr marL="285750" marR="381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-"/>
            </a:pPr>
            <a:r>
              <a:rPr lang="ko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YOLO</a:t>
            </a:r>
            <a:r>
              <a:rPr lang="ko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Python, YOLO v8</a:t>
            </a:r>
            <a:endParaRPr/>
          </a:p>
          <a:p>
            <a:pPr marL="285750" marR="381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-"/>
            </a:pPr>
            <a:r>
              <a:rPr lang="ko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Collaboration Tools</a:t>
            </a:r>
            <a:r>
              <a:rPr lang="ko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Github, Notion</a:t>
            </a:r>
            <a:endParaRPr/>
          </a:p>
        </p:txBody>
      </p:sp>
      <p:grpSp>
        <p:nvGrpSpPr>
          <p:cNvPr id="287" name="Google Shape;287;p47"/>
          <p:cNvGrpSpPr/>
          <p:nvPr/>
        </p:nvGrpSpPr>
        <p:grpSpPr>
          <a:xfrm>
            <a:off x="421759" y="1351534"/>
            <a:ext cx="8300492" cy="1461893"/>
            <a:chOff x="1370012" y="2209941"/>
            <a:chExt cx="11810603" cy="2080098"/>
          </a:xfrm>
        </p:grpSpPr>
        <p:pic>
          <p:nvPicPr>
            <p:cNvPr id="288" name="Google Shape;288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70012" y="2318365"/>
              <a:ext cx="9286875" cy="197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47" descr="울트라애널리틱스 브랜드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03240" y="2209941"/>
              <a:ext cx="1877375" cy="19716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cxnSp>
        <p:nvCxnSpPr>
          <p:cNvPr id="295" name="Google Shape;295;p48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6" name="Google Shape;296;p48"/>
          <p:cNvSpPr txBox="1"/>
          <p:nvPr/>
        </p:nvSpPr>
        <p:spPr>
          <a:xfrm>
            <a:off x="247050" y="243250"/>
            <a:ext cx="25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YOLO Design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8" title="스크린샷 2025-06-18 오후 7.42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28" y="2141657"/>
            <a:ext cx="7429551" cy="217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8"/>
          <p:cNvSpPr txBox="1"/>
          <p:nvPr/>
        </p:nvSpPr>
        <p:spPr>
          <a:xfrm>
            <a:off x="3349791" y="1081490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Dataset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cxnSp>
        <p:nvCxnSpPr>
          <p:cNvPr id="304" name="Google Shape;304;p49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p49"/>
          <p:cNvSpPr txBox="1"/>
          <p:nvPr/>
        </p:nvSpPr>
        <p:spPr>
          <a:xfrm>
            <a:off x="247050" y="243250"/>
            <a:ext cx="25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YOLO Design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3349791" y="1081490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Dataset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7" name="Google Shape;307;p49"/>
          <p:cNvGraphicFramePr/>
          <p:nvPr>
            <p:extLst>
              <p:ext uri="{D42A27DB-BD31-4B8C-83A1-F6EECF244321}">
                <p14:modId xmlns:p14="http://schemas.microsoft.com/office/powerpoint/2010/main" val="1501568535"/>
              </p:ext>
            </p:extLst>
          </p:nvPr>
        </p:nvGraphicFramePr>
        <p:xfrm>
          <a:off x="512025" y="1885317"/>
          <a:ext cx="8119950" cy="2374300"/>
        </p:xfrm>
        <a:graphic>
          <a:graphicData uri="http://schemas.openxmlformats.org/drawingml/2006/table">
            <a:tbl>
              <a:tblPr firstRow="1" bandRow="1">
                <a:noFill/>
                <a:tableStyleId>{8860A4F2-25F3-4E95-8072-F3E2853F6D3D}</a:tableStyleId>
              </a:tblPr>
              <a:tblGrid>
                <a:gridCol w="27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Dataset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Indoor (convenience store, store)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purchasing behavior data</a:t>
                      </a:r>
                      <a:endParaRPr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data for normal store activity patterns</a:t>
                      </a:r>
                      <a:endParaRPr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Indoor (convenience store, store)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human abnormal behavior data</a:t>
                      </a:r>
                      <a:endParaRPr u="none" strike="noStrike" cap="none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Trained to detect in store abnormal behavior using the Yolo model</a:t>
                      </a:r>
                      <a:endParaRPr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cxnSp>
        <p:nvCxnSpPr>
          <p:cNvPr id="313" name="Google Shape;313;p50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50"/>
          <p:cNvSpPr txBox="1"/>
          <p:nvPr/>
        </p:nvSpPr>
        <p:spPr>
          <a:xfrm>
            <a:off x="247050" y="243250"/>
            <a:ext cx="25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YOLO Design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0"/>
          <p:cNvSpPr txBox="1"/>
          <p:nvPr/>
        </p:nvSpPr>
        <p:spPr>
          <a:xfrm>
            <a:off x="3349791" y="1081490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Model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50" title="스크린샷 2025-06-18 오후 8.59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50" y="1686509"/>
            <a:ext cx="8033300" cy="247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cxnSp>
        <p:nvCxnSpPr>
          <p:cNvPr id="322" name="Google Shape;322;p51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3" name="Google Shape;323;p51"/>
          <p:cNvSpPr txBox="1"/>
          <p:nvPr/>
        </p:nvSpPr>
        <p:spPr>
          <a:xfrm>
            <a:off x="247050" y="243250"/>
            <a:ext cx="337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Design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3349791" y="1081490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UX/UI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301" y="1765449"/>
            <a:ext cx="5005399" cy="31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cxnSp>
        <p:nvCxnSpPr>
          <p:cNvPr id="331" name="Google Shape;331;p52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2" name="Google Shape;332;p52"/>
          <p:cNvSpPr txBox="1"/>
          <p:nvPr/>
        </p:nvSpPr>
        <p:spPr>
          <a:xfrm>
            <a:off x="247050" y="243250"/>
            <a:ext cx="337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Design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3349791" y="1081490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Database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723" y="2057400"/>
            <a:ext cx="7906551" cy="20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cxnSp>
        <p:nvCxnSpPr>
          <p:cNvPr id="340" name="Google Shape;340;p53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p53"/>
          <p:cNvSpPr txBox="1"/>
          <p:nvPr/>
        </p:nvSpPr>
        <p:spPr>
          <a:xfrm>
            <a:off x="247050" y="243250"/>
            <a:ext cx="337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Environment Setup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3" descr="AIHub 로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8849" y="1875190"/>
            <a:ext cx="1474398" cy="457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53"/>
          <p:cNvCxnSpPr>
            <a:stCxn id="342" idx="3"/>
            <a:endCxn id="344" idx="1"/>
          </p:cNvCxnSpPr>
          <p:nvPr/>
        </p:nvCxnSpPr>
        <p:spPr>
          <a:xfrm>
            <a:off x="2823247" y="2103917"/>
            <a:ext cx="120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44" name="Google Shape;344;p53"/>
          <p:cNvPicPr preferRelativeResize="0"/>
          <p:nvPr/>
        </p:nvPicPr>
        <p:blipFill rotWithShape="1">
          <a:blip r:embed="rId4">
            <a:alphaModFix/>
          </a:blip>
          <a:srcRect t="36604" b="37036"/>
          <a:stretch/>
        </p:blipFill>
        <p:spPr>
          <a:xfrm>
            <a:off x="4027720" y="1875190"/>
            <a:ext cx="1735475" cy="457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53"/>
          <p:cNvCxnSpPr/>
          <p:nvPr/>
        </p:nvCxnSpPr>
        <p:spPr>
          <a:xfrm>
            <a:off x="5763190" y="2103918"/>
            <a:ext cx="120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6" name="Google Shape;346;p53"/>
          <p:cNvSpPr txBox="1"/>
          <p:nvPr/>
        </p:nvSpPr>
        <p:spPr>
          <a:xfrm>
            <a:off x="6967661" y="1911697"/>
            <a:ext cx="90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Best.pt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7" name="Google Shape;347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0400" y="3409364"/>
            <a:ext cx="1585031" cy="46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3"/>
          <p:cNvPicPr preferRelativeResize="0"/>
          <p:nvPr/>
        </p:nvPicPr>
        <p:blipFill rotWithShape="1">
          <a:blip r:embed="rId6">
            <a:alphaModFix/>
          </a:blip>
          <a:srcRect t="37376" b="37298"/>
          <a:stretch/>
        </p:blipFill>
        <p:spPr>
          <a:xfrm>
            <a:off x="5438048" y="3409364"/>
            <a:ext cx="1820472" cy="46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69562" y="3330158"/>
            <a:ext cx="619443" cy="61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3" descr="SQLite 초보자를 위한 완벽한 가이드: 7단계로 간단한 CRUD 애플리케이션 만들기 - 디비안츠 블로그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07563" y="3397179"/>
            <a:ext cx="1024438" cy="48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8125" y="3100690"/>
            <a:ext cx="1078382" cy="107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3"/>
          <p:cNvCxnSpPr/>
          <p:nvPr/>
        </p:nvCxnSpPr>
        <p:spPr>
          <a:xfrm rot="10800000">
            <a:off x="1456647" y="3639878"/>
            <a:ext cx="393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3" name="Google Shape;353;p53"/>
          <p:cNvSpPr/>
          <p:nvPr/>
        </p:nvSpPr>
        <p:spPr>
          <a:xfrm>
            <a:off x="953188" y="1739100"/>
            <a:ext cx="7382400" cy="772200"/>
          </a:xfrm>
          <a:prstGeom prst="rect">
            <a:avLst/>
          </a:prstGeom>
          <a:noFill/>
          <a:ln w="190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53"/>
          <p:cNvSpPr/>
          <p:nvPr/>
        </p:nvSpPr>
        <p:spPr>
          <a:xfrm>
            <a:off x="1850247" y="3134586"/>
            <a:ext cx="2091300" cy="1010400"/>
          </a:xfrm>
          <a:prstGeom prst="rect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53"/>
          <p:cNvSpPr/>
          <p:nvPr/>
        </p:nvSpPr>
        <p:spPr>
          <a:xfrm>
            <a:off x="4335464" y="3117638"/>
            <a:ext cx="4430400" cy="1044600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6" name="Google Shape;356;p53"/>
          <p:cNvCxnSpPr/>
          <p:nvPr/>
        </p:nvCxnSpPr>
        <p:spPr>
          <a:xfrm rot="10800000">
            <a:off x="3941864" y="3639878"/>
            <a:ext cx="393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7" name="Google Shape;357;p53"/>
          <p:cNvCxnSpPr>
            <a:stCxn id="346" idx="2"/>
          </p:cNvCxnSpPr>
          <p:nvPr/>
        </p:nvCxnSpPr>
        <p:spPr>
          <a:xfrm>
            <a:off x="7420211" y="2280997"/>
            <a:ext cx="0" cy="859500"/>
          </a:xfrm>
          <a:prstGeom prst="straightConnector1">
            <a:avLst/>
          </a:prstGeom>
          <a:noFill/>
          <a:ln w="19050" cap="flat" cmpd="sng">
            <a:solidFill>
              <a:srgbClr val="156082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363" name="Google Shape;363;p5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1256100" y="2140800"/>
            <a:ext cx="6631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chemeClr val="lt1"/>
                </a:solidFill>
              </a:rPr>
              <a:t>III. Conclusion</a:t>
            </a:r>
            <a:endParaRPr sz="5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cxnSp>
        <p:nvCxnSpPr>
          <p:cNvPr id="370" name="Google Shape;370;p55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1" name="Google Shape;371;p55"/>
          <p:cNvSpPr txBox="1"/>
          <p:nvPr/>
        </p:nvSpPr>
        <p:spPr>
          <a:xfrm>
            <a:off x="247050" y="243250"/>
            <a:ext cx="25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YOLO Model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 txBox="1"/>
          <p:nvPr/>
        </p:nvSpPr>
        <p:spPr>
          <a:xfrm>
            <a:off x="3349791" y="1081490"/>
            <a:ext cx="244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Dataset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3" name="Google Shape;373;p55"/>
          <p:cNvGraphicFramePr/>
          <p:nvPr>
            <p:extLst>
              <p:ext uri="{D42A27DB-BD31-4B8C-83A1-F6EECF244321}">
                <p14:modId xmlns:p14="http://schemas.microsoft.com/office/powerpoint/2010/main" val="1751649376"/>
              </p:ext>
            </p:extLst>
          </p:nvPr>
        </p:nvGraphicFramePr>
        <p:xfrm>
          <a:off x="739289" y="1864467"/>
          <a:ext cx="7665425" cy="2542450"/>
        </p:xfrm>
        <a:graphic>
          <a:graphicData uri="http://schemas.openxmlformats.org/drawingml/2006/table">
            <a:tbl>
              <a:tblPr firstRow="1" bandRow="1">
                <a:noFill/>
                <a:tableStyleId>{8860A4F2-25F3-4E95-8072-F3E2853F6D3D}</a:tableStyleId>
              </a:tblPr>
              <a:tblGrid>
                <a:gridCol w="289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Dataset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Classes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Indoor (convenience store, store)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purchasing behavior data</a:t>
                      </a:r>
                      <a:endParaRPr u="none" strike="noStrike" cap="none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ko" dirty="0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Moving, Selecting, Purchasing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Train: 35,119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Val: 4,267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Indoor (convenience store, store)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" b="0" i="0" u="none" strike="noStrike" cap="none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human abnormal behavior data</a:t>
                      </a:r>
                      <a:endParaRPr u="none" strike="noStrike" cap="none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bg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Fall, Smoking, Theft, Fight</a:t>
                      </a:r>
                      <a:endParaRPr>
                        <a:solidFill>
                          <a:schemeClr val="bg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Train: 5,322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Val: 658</a:t>
                      </a:r>
                      <a:endParaRPr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cxnSp>
        <p:nvCxnSpPr>
          <p:cNvPr id="379" name="Google Shape;379;p56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0" name="Google Shape;380;p56"/>
          <p:cNvSpPr txBox="1"/>
          <p:nvPr/>
        </p:nvSpPr>
        <p:spPr>
          <a:xfrm>
            <a:off x="247050" y="243250"/>
            <a:ext cx="25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YOLO Model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 txBox="1"/>
          <p:nvPr/>
        </p:nvSpPr>
        <p:spPr>
          <a:xfrm>
            <a:off x="3139202" y="1081500"/>
            <a:ext cx="28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Data Preprocessing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/>
          <p:nvPr/>
        </p:nvSpPr>
        <p:spPr>
          <a:xfrm>
            <a:off x="1851550" y="2298850"/>
            <a:ext cx="17091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MP4 Data</a:t>
            </a:r>
            <a:endParaRPr/>
          </a:p>
        </p:txBody>
      </p:sp>
      <p:sp>
        <p:nvSpPr>
          <p:cNvPr id="383" name="Google Shape;383;p56"/>
          <p:cNvSpPr/>
          <p:nvPr/>
        </p:nvSpPr>
        <p:spPr>
          <a:xfrm>
            <a:off x="1851550" y="2908350"/>
            <a:ext cx="17091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Frame Extraction</a:t>
            </a:r>
            <a:endParaRPr/>
          </a:p>
        </p:txBody>
      </p:sp>
      <p:sp>
        <p:nvSpPr>
          <p:cNvPr id="384" name="Google Shape;384;p56"/>
          <p:cNvSpPr/>
          <p:nvPr/>
        </p:nvSpPr>
        <p:spPr>
          <a:xfrm>
            <a:off x="1851550" y="3596150"/>
            <a:ext cx="17091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Image Save</a:t>
            </a:r>
            <a:endParaRPr/>
          </a:p>
        </p:txBody>
      </p:sp>
      <p:sp>
        <p:nvSpPr>
          <p:cNvPr id="385" name="Google Shape;385;p56"/>
          <p:cNvSpPr/>
          <p:nvPr/>
        </p:nvSpPr>
        <p:spPr>
          <a:xfrm>
            <a:off x="5539700" y="2298850"/>
            <a:ext cx="17091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 Label</a:t>
            </a:r>
            <a:endParaRPr/>
          </a:p>
        </p:txBody>
      </p:sp>
      <p:sp>
        <p:nvSpPr>
          <p:cNvPr id="386" name="Google Shape;386;p56"/>
          <p:cNvSpPr/>
          <p:nvPr/>
        </p:nvSpPr>
        <p:spPr>
          <a:xfrm>
            <a:off x="5539700" y="2908350"/>
            <a:ext cx="17091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 Parsing</a:t>
            </a:r>
            <a:endParaRPr/>
          </a:p>
        </p:txBody>
      </p:sp>
      <p:sp>
        <p:nvSpPr>
          <p:cNvPr id="387" name="Google Shape;387;p56"/>
          <p:cNvSpPr/>
          <p:nvPr/>
        </p:nvSpPr>
        <p:spPr>
          <a:xfrm>
            <a:off x="5539700" y="3582925"/>
            <a:ext cx="17091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 Label Generation</a:t>
            </a:r>
            <a:endParaRPr/>
          </a:p>
        </p:txBody>
      </p:sp>
      <p:sp>
        <p:nvSpPr>
          <p:cNvPr id="388" name="Google Shape;388;p56"/>
          <p:cNvSpPr/>
          <p:nvPr/>
        </p:nvSpPr>
        <p:spPr>
          <a:xfrm>
            <a:off x="4734050" y="4542175"/>
            <a:ext cx="33204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Class Filtering &amp; ID Mapping</a:t>
            </a:r>
            <a:endParaRPr/>
          </a:p>
        </p:txBody>
      </p:sp>
      <p:cxnSp>
        <p:nvCxnSpPr>
          <p:cNvPr id="389" name="Google Shape;389;p56"/>
          <p:cNvCxnSpPr>
            <a:stCxn id="382" idx="2"/>
            <a:endCxn id="383" idx="0"/>
          </p:cNvCxnSpPr>
          <p:nvPr/>
        </p:nvCxnSpPr>
        <p:spPr>
          <a:xfrm>
            <a:off x="2706100" y="2692450"/>
            <a:ext cx="0" cy="2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0" name="Google Shape;390;p56"/>
          <p:cNvCxnSpPr>
            <a:stCxn id="383" idx="2"/>
            <a:endCxn id="384" idx="0"/>
          </p:cNvCxnSpPr>
          <p:nvPr/>
        </p:nvCxnSpPr>
        <p:spPr>
          <a:xfrm>
            <a:off x="2706100" y="3301950"/>
            <a:ext cx="0" cy="29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56"/>
          <p:cNvCxnSpPr>
            <a:stCxn id="385" idx="2"/>
            <a:endCxn id="386" idx="0"/>
          </p:cNvCxnSpPr>
          <p:nvPr/>
        </p:nvCxnSpPr>
        <p:spPr>
          <a:xfrm>
            <a:off x="6394250" y="2692450"/>
            <a:ext cx="0" cy="21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56"/>
          <p:cNvCxnSpPr>
            <a:stCxn id="386" idx="2"/>
            <a:endCxn id="387" idx="0"/>
          </p:cNvCxnSpPr>
          <p:nvPr/>
        </p:nvCxnSpPr>
        <p:spPr>
          <a:xfrm>
            <a:off x="6394250" y="3301950"/>
            <a:ext cx="0" cy="28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56"/>
          <p:cNvCxnSpPr>
            <a:stCxn id="387" idx="2"/>
            <a:endCxn id="388" idx="0"/>
          </p:cNvCxnSpPr>
          <p:nvPr/>
        </p:nvCxnSpPr>
        <p:spPr>
          <a:xfrm>
            <a:off x="6394250" y="3976525"/>
            <a:ext cx="0" cy="56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56"/>
          <p:cNvCxnSpPr>
            <a:stCxn id="384" idx="3"/>
            <a:endCxn id="387" idx="1"/>
          </p:cNvCxnSpPr>
          <p:nvPr/>
        </p:nvCxnSpPr>
        <p:spPr>
          <a:xfrm rot="10800000" flipH="1">
            <a:off x="3560650" y="3779750"/>
            <a:ext cx="19791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5" name="Google Shape;395;p56"/>
          <p:cNvSpPr/>
          <p:nvPr/>
        </p:nvSpPr>
        <p:spPr>
          <a:xfrm>
            <a:off x="1851550" y="1732450"/>
            <a:ext cx="17091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Images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396" name="Google Shape;396;p56"/>
          <p:cNvSpPr/>
          <p:nvPr/>
        </p:nvSpPr>
        <p:spPr>
          <a:xfrm>
            <a:off x="5539700" y="1732450"/>
            <a:ext cx="1709100" cy="393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accent5"/>
                </a:solidFill>
              </a:rPr>
              <a:t>Labels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199" name="Google Shape;199;p39"/>
          <p:cNvSpPr txBox="1"/>
          <p:nvPr/>
        </p:nvSpPr>
        <p:spPr>
          <a:xfrm>
            <a:off x="659349" y="397800"/>
            <a:ext cx="4625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/>
          <p:nvPr/>
        </p:nvSpPr>
        <p:spPr>
          <a:xfrm>
            <a:off x="0" y="0"/>
            <a:ext cx="4191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843200" y="1781525"/>
            <a:ext cx="23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 Introduction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706400" y="2436600"/>
            <a:ext cx="26715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1. </a:t>
            </a: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2. </a:t>
            </a: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Definition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3. How to solve Problem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4. </a:t>
            </a: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Effects</a:t>
            </a:r>
            <a:endParaRPr sz="1800"/>
          </a:p>
        </p:txBody>
      </p:sp>
      <p:sp>
        <p:nvSpPr>
          <p:cNvPr id="203" name="Google Shape;203;p39"/>
          <p:cNvSpPr txBox="1"/>
          <p:nvPr/>
        </p:nvSpPr>
        <p:spPr>
          <a:xfrm>
            <a:off x="3785400" y="1781525"/>
            <a:ext cx="23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II. Main Body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9"/>
          <p:cNvSpPr txBox="1"/>
          <p:nvPr/>
        </p:nvSpPr>
        <p:spPr>
          <a:xfrm>
            <a:off x="3748350" y="2436600"/>
            <a:ext cx="2472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1. </a:t>
            </a: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Tools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2. </a:t>
            </a: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 Design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3. </a:t>
            </a: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Design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4. </a:t>
            </a: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 Setup</a:t>
            </a:r>
            <a:endParaRPr sz="1800"/>
          </a:p>
        </p:txBody>
      </p:sp>
      <p:sp>
        <p:nvSpPr>
          <p:cNvPr id="205" name="Google Shape;205;p39"/>
          <p:cNvSpPr txBox="1"/>
          <p:nvPr/>
        </p:nvSpPr>
        <p:spPr>
          <a:xfrm>
            <a:off x="6524875" y="1781525"/>
            <a:ext cx="23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III. Conclusion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9"/>
          <p:cNvSpPr txBox="1"/>
          <p:nvPr/>
        </p:nvSpPr>
        <p:spPr>
          <a:xfrm>
            <a:off x="6819175" y="2436600"/>
            <a:ext cx="18093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1. </a:t>
            </a: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 Model</a:t>
            </a:r>
            <a:endParaRPr sz="18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2. </a:t>
            </a:r>
            <a:r>
              <a:rPr lang="ko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cxnSp>
        <p:nvCxnSpPr>
          <p:cNvPr id="402" name="Google Shape;402;p57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3" name="Google Shape;403;p57"/>
          <p:cNvSpPr txBox="1"/>
          <p:nvPr/>
        </p:nvSpPr>
        <p:spPr>
          <a:xfrm>
            <a:off x="247050" y="243250"/>
            <a:ext cx="25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YOLO Model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7"/>
          <p:cNvSpPr txBox="1"/>
          <p:nvPr/>
        </p:nvSpPr>
        <p:spPr>
          <a:xfrm>
            <a:off x="3139202" y="1081500"/>
            <a:ext cx="286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Video Detection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theft">
            <a:hlinkClick r:id="" action="ppaction://media"/>
            <a:extLst>
              <a:ext uri="{FF2B5EF4-FFF2-40B4-BE49-F238E27FC236}">
                <a16:creationId xmlns:a16="http://schemas.microsoft.com/office/drawing/2014/main" id="{6FC7753D-0BFE-4E73-BE79-E9611D3B90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989" end="136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912" y="1626368"/>
            <a:ext cx="5884176" cy="3309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cxnSp>
        <p:nvCxnSpPr>
          <p:cNvPr id="411" name="Google Shape;411;p58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2" name="Google Shape;412;p58"/>
          <p:cNvSpPr txBox="1"/>
          <p:nvPr/>
        </p:nvSpPr>
        <p:spPr>
          <a:xfrm>
            <a:off x="247050" y="243250"/>
            <a:ext cx="25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YOLO Model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8"/>
          <p:cNvSpPr txBox="1"/>
          <p:nvPr/>
        </p:nvSpPr>
        <p:spPr>
          <a:xfrm>
            <a:off x="3146252" y="1081500"/>
            <a:ext cx="28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Model Performance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75" y="1765450"/>
            <a:ext cx="3580298" cy="268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425" y="1765450"/>
            <a:ext cx="3580298" cy="268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cxnSp>
        <p:nvCxnSpPr>
          <p:cNvPr id="421" name="Google Shape;421;p59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2" name="Google Shape;422;p59"/>
          <p:cNvSpPr txBox="1"/>
          <p:nvPr/>
        </p:nvSpPr>
        <p:spPr>
          <a:xfrm>
            <a:off x="247050" y="243250"/>
            <a:ext cx="360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- Sign Up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59"/>
          <p:cNvGrpSpPr/>
          <p:nvPr/>
        </p:nvGrpSpPr>
        <p:grpSpPr>
          <a:xfrm>
            <a:off x="1223932" y="1075175"/>
            <a:ext cx="6696123" cy="3852139"/>
            <a:chOff x="4196080" y="0"/>
            <a:chExt cx="11788950" cy="6858001"/>
          </a:xfrm>
        </p:grpSpPr>
        <p:pic>
          <p:nvPicPr>
            <p:cNvPr id="424" name="Google Shape;424;p59" descr="텍스트, 스크린샷, 폰트, 번호이(가) 표시된 사진&#10;&#10;AI 생성 콘텐츠는 정확하지 않을 수 있습니다.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96080" y="0"/>
              <a:ext cx="379984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59" descr="텍스트, 스크린샷, 소프트웨어, 번호이(가) 표시된 사진&#10;&#10;AI 생성 콘텐츠는 정확하지 않을 수 있습니다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192000" y="0"/>
              <a:ext cx="3793030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59" descr="텍스트, 스크린샷, 소프트웨어, 폰트이(가) 표시된 사진&#10;&#10;AI 생성 콘텐츠는 정확하지 않을 수 있습니다.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96580" y="0"/>
              <a:ext cx="3799840" cy="685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cxnSp>
        <p:nvCxnSpPr>
          <p:cNvPr id="432" name="Google Shape;432;p60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3" name="Google Shape;433;p60"/>
          <p:cNvSpPr txBox="1"/>
          <p:nvPr/>
        </p:nvSpPr>
        <p:spPr>
          <a:xfrm>
            <a:off x="247050" y="243250"/>
            <a:ext cx="502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- Sign In, Profile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60" descr="텍스트, 스크린샷, 폰트, 소프트웨어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150" y="1017850"/>
            <a:ext cx="2147342" cy="38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 descr="텍스트, 스크린샷, 폰트, 소프트웨어이(가) 표시된 사진&#10;&#10;AI 생성 콘텐츠는 정확하지 않을 수 있습니다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163" y="1017850"/>
            <a:ext cx="2135570" cy="380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0" descr="텍스트, 스크린샷, 소프트웨어, 컴퓨터 아이콘이(가) 표시된 사진&#10;&#10;AI 생성 콘텐츠는 정확하지 않을 수 있습니다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6909" y="1017850"/>
            <a:ext cx="2147929" cy="380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cxnSp>
        <p:nvCxnSpPr>
          <p:cNvPr id="442" name="Google Shape;442;p61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61"/>
          <p:cNvSpPr txBox="1"/>
          <p:nvPr/>
        </p:nvSpPr>
        <p:spPr>
          <a:xfrm>
            <a:off x="247050" y="243250"/>
            <a:ext cx="56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- Store Registration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0121" y="1043975"/>
            <a:ext cx="2113217" cy="379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1" descr="텍스트, 스크린샷, 소프트웨어, 컴퓨터 아이콘이(가) 표시된 사진&#10;&#10;AI 생성 콘텐츠는 정확하지 않을 수 있습니다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1948" y="1043975"/>
            <a:ext cx="2116034" cy="379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1" descr="텍스트, 스크린샷, 소프트웨어, 웹 페이지이(가) 표시된 사진&#10;&#10;AI 생성 콘텐츠는 정확하지 않을 수 있습니다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0662" y="1043975"/>
            <a:ext cx="2109147" cy="379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cxnSp>
        <p:nvCxnSpPr>
          <p:cNvPr id="452" name="Google Shape;452;p62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3" name="Google Shape;453;p62"/>
          <p:cNvSpPr txBox="1"/>
          <p:nvPr/>
        </p:nvSpPr>
        <p:spPr>
          <a:xfrm>
            <a:off x="247050" y="243250"/>
            <a:ext cx="56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- Camera Registration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162" y="1034875"/>
            <a:ext cx="2160047" cy="38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3869" y="1034875"/>
            <a:ext cx="2153968" cy="38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2" descr="텍스트, 스크린샷, 소프트웨어, 번호이(가) 표시된 사진&#10;&#10;AI 생성 콘텐츠는 정확하지 않을 수 있습니다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0683" y="1034875"/>
            <a:ext cx="2152369" cy="3868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cxnSp>
        <p:nvCxnSpPr>
          <p:cNvPr id="462" name="Google Shape;462;p63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p63"/>
          <p:cNvSpPr txBox="1"/>
          <p:nvPr/>
        </p:nvSpPr>
        <p:spPr>
          <a:xfrm>
            <a:off x="247050" y="243250"/>
            <a:ext cx="56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- Home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63" descr="스크린샷, 가구, 테이블, 컴퓨터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6771" y="1061648"/>
            <a:ext cx="2122381" cy="38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2538" y="1061648"/>
            <a:ext cx="2116096" cy="382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3" descr="텍스트, 스크린샷, 소프트웨어, 웹 페이지이(가) 표시된 사진&#10;&#10;AI 생성 콘텐츠는 정확하지 않을 수 있습니다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4851" y="1061648"/>
            <a:ext cx="2117011" cy="3821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cxnSp>
        <p:nvCxnSpPr>
          <p:cNvPr id="472" name="Google Shape;472;p64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3" name="Google Shape;473;p64"/>
          <p:cNvSpPr txBox="1"/>
          <p:nvPr/>
        </p:nvSpPr>
        <p:spPr>
          <a:xfrm>
            <a:off x="247050" y="243250"/>
            <a:ext cx="56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- Notifications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64" descr="스크린샷, 텍스트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7028" y="968352"/>
            <a:ext cx="2207597" cy="397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4" descr="텍스트, 스크린샷, 소프트웨어, 컴퓨터 아이콘이(가) 표시된 사진&#10;&#10;AI 생성 콘텐츠는 정확하지 않을 수 있습니다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9374" y="968352"/>
            <a:ext cx="2207597" cy="397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cxnSp>
        <p:nvCxnSpPr>
          <p:cNvPr id="481" name="Google Shape;481;p65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2" name="Google Shape;482;p65"/>
          <p:cNvSpPr txBox="1"/>
          <p:nvPr/>
        </p:nvSpPr>
        <p:spPr>
          <a:xfrm>
            <a:off x="247050" y="243250"/>
            <a:ext cx="56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- Events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65" descr="텍스트, 스크린샷, 소프트웨어, 컴퓨터 아이콘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7712" y="971275"/>
            <a:ext cx="2215633" cy="39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5" descr="스크린샷, 가구, 컴퓨터, 멀티미디어 소프트웨어이(가) 표시된 사진&#10;&#10;AI 생성 콘텐츠는 정확하지 않을 수 있습니다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5574" y="971275"/>
            <a:ext cx="2230714" cy="396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cxnSp>
        <p:nvCxnSpPr>
          <p:cNvPr id="490" name="Google Shape;490;p66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1" name="Google Shape;491;p66"/>
          <p:cNvSpPr txBox="1"/>
          <p:nvPr/>
        </p:nvSpPr>
        <p:spPr>
          <a:xfrm>
            <a:off x="247050" y="243250"/>
            <a:ext cx="56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Application - Users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66" descr="텍스트, 스크린샷, 소프트웨어, 컴퓨터 아이콘이(가) 표시된 사진&#10;&#10;AI 생성 콘텐츠는 정확하지 않을 수 있습니다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897" y="984500"/>
            <a:ext cx="2180065" cy="39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6" descr="텍스트, 스크린샷, 소프트웨어, 웹 페이지이(가) 표시된 사진&#10;&#10;AI 생성 콘텐츠는 정확하지 않을 수 있습니다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9037" y="984500"/>
            <a:ext cx="2191739" cy="39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212" name="Google Shape;212;p40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1256100" y="2111225"/>
            <a:ext cx="6631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I. Introduction</a:t>
            </a:r>
            <a:endParaRPr sz="50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>
          <a:extLst>
            <a:ext uri="{FF2B5EF4-FFF2-40B4-BE49-F238E27FC236}">
              <a16:creationId xmlns:a16="http://schemas.microsoft.com/office/drawing/2014/main" id="{5BF28AA2-0D53-B237-FDCB-80CEC6ADE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0" name="Google Shape;490;p66">
            <a:extLst>
              <a:ext uri="{FF2B5EF4-FFF2-40B4-BE49-F238E27FC236}">
                <a16:creationId xmlns:a16="http://schemas.microsoft.com/office/drawing/2014/main" id="{E4BCFE41-741E-E105-BE8E-EDD78F481907}"/>
              </a:ext>
            </a:extLst>
          </p:cNvPr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1" name="Google Shape;491;p66">
            <a:extLst>
              <a:ext uri="{FF2B5EF4-FFF2-40B4-BE49-F238E27FC236}">
                <a16:creationId xmlns:a16="http://schemas.microsoft.com/office/drawing/2014/main" id="{9DDF5DEA-A5AA-A217-2B9C-6D1789562B64}"/>
              </a:ext>
            </a:extLst>
          </p:cNvPr>
          <p:cNvSpPr txBox="1"/>
          <p:nvPr/>
        </p:nvSpPr>
        <p:spPr>
          <a:xfrm>
            <a:off x="247050" y="243250"/>
            <a:ext cx="56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/>
              <a:t>Application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198E1757-CD7C-0752-4AE0-BA63ED42D70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27684" y="941024"/>
            <a:ext cx="2288632" cy="4110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23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37"/>
    </mc:Choice>
    <mc:Fallback xmlns="">
      <p:transition spd="slow" advTm="130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291" objId="2"/>
        <p14:stopEvt time="127966" objId="2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499" name="Google Shape;499;p67"/>
          <p:cNvSpPr/>
          <p:nvPr/>
        </p:nvSpPr>
        <p:spPr>
          <a:xfrm>
            <a:off x="25" y="0"/>
            <a:ext cx="9144000" cy="4318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7"/>
          <p:cNvSpPr txBox="1"/>
          <p:nvPr/>
        </p:nvSpPr>
        <p:spPr>
          <a:xfrm>
            <a:off x="1256125" y="1728150"/>
            <a:ext cx="6631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chemeClr val="lt1"/>
                </a:solidFill>
              </a:rPr>
              <a:t>Thank you!</a:t>
            </a:r>
            <a:endParaRPr sz="5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cxnSp>
        <p:nvCxnSpPr>
          <p:cNvPr id="219" name="Google Shape;219;p41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" name="Google Shape;220;p41"/>
          <p:cNvSpPr txBox="1"/>
          <p:nvPr/>
        </p:nvSpPr>
        <p:spPr>
          <a:xfrm>
            <a:off x="247050" y="243250"/>
            <a:ext cx="25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41"/>
          <p:cNvGrpSpPr/>
          <p:nvPr/>
        </p:nvGrpSpPr>
        <p:grpSpPr>
          <a:xfrm>
            <a:off x="256028" y="1529942"/>
            <a:ext cx="4568006" cy="2598541"/>
            <a:chOff x="543335" y="1693863"/>
            <a:chExt cx="6100435" cy="3470274"/>
          </a:xfrm>
        </p:grpSpPr>
        <p:pic>
          <p:nvPicPr>
            <p:cNvPr id="222" name="Google Shape;222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3335" y="1704908"/>
              <a:ext cx="2292405" cy="344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49393" y="1693863"/>
              <a:ext cx="3794377" cy="3470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41"/>
          <p:cNvSpPr/>
          <p:nvPr/>
        </p:nvSpPr>
        <p:spPr>
          <a:xfrm>
            <a:off x="5084190" y="2603313"/>
            <a:ext cx="551400" cy="45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5" name="Google Shape;225;p41"/>
          <p:cNvGrpSpPr/>
          <p:nvPr/>
        </p:nvGrpSpPr>
        <p:grpSpPr>
          <a:xfrm>
            <a:off x="5895763" y="1700370"/>
            <a:ext cx="2992205" cy="2257687"/>
            <a:chOff x="7629406" y="1172626"/>
            <a:chExt cx="3996000" cy="4349233"/>
          </a:xfrm>
        </p:grpSpPr>
        <p:sp>
          <p:nvSpPr>
            <p:cNvPr id="226" name="Google Shape;226;p41"/>
            <p:cNvSpPr txBox="1"/>
            <p:nvPr/>
          </p:nvSpPr>
          <p:spPr>
            <a:xfrm>
              <a:off x="7629406" y="3683460"/>
              <a:ext cx="3996000" cy="18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381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Main Reasons for the surge:</a:t>
              </a:r>
              <a:endParaRPr/>
            </a:p>
            <a:p>
              <a:pPr marL="285750" marR="38100" lvl="0" indent="-260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400"/>
                <a:buFont typeface="Arial"/>
                <a:buChar char="-"/>
              </a:pPr>
              <a:r>
                <a:rPr lang="ko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Reduce labor costs</a:t>
              </a:r>
              <a:endParaRPr/>
            </a:p>
            <a:p>
              <a:pPr marL="285750" marR="38100" lvl="0" indent="-260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400"/>
                <a:buFont typeface="Arial"/>
                <a:buChar char="-"/>
              </a:pPr>
              <a:r>
                <a:rPr lang="ko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Reduce initial investment costs </a:t>
              </a:r>
              <a:endParaRPr i="0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1"/>
            <p:cNvSpPr txBox="1"/>
            <p:nvPr/>
          </p:nvSpPr>
          <p:spPr>
            <a:xfrm>
              <a:off x="7629410" y="1172626"/>
              <a:ext cx="3644400" cy="18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381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Increasing Unmanned stores</a:t>
              </a:r>
              <a:endParaRPr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38100" lvl="0" indent="-260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400"/>
                <a:buFont typeface="Arial"/>
                <a:buChar char="-"/>
              </a:pPr>
              <a:r>
                <a:rPr lang="ko" i="0" u="none" strike="noStrike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April 2025, unmanned stores exceeded 10,000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256028" y="1083842"/>
            <a:ext cx="4568006" cy="2598541"/>
            <a:chOff x="543335" y="1693863"/>
            <a:chExt cx="6100435" cy="3470274"/>
          </a:xfrm>
        </p:grpSpPr>
        <p:pic>
          <p:nvPicPr>
            <p:cNvPr id="234" name="Google Shape;234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3335" y="1704908"/>
              <a:ext cx="2292405" cy="344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49393" y="1693863"/>
              <a:ext cx="3794377" cy="3470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42"/>
          <p:cNvSpPr/>
          <p:nvPr/>
        </p:nvSpPr>
        <p:spPr>
          <a:xfrm>
            <a:off x="5084190" y="2157213"/>
            <a:ext cx="551400" cy="45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7" name="Google Shape;237;p42"/>
          <p:cNvGrpSpPr/>
          <p:nvPr/>
        </p:nvGrpSpPr>
        <p:grpSpPr>
          <a:xfrm>
            <a:off x="5895763" y="1254270"/>
            <a:ext cx="2992205" cy="2257687"/>
            <a:chOff x="7629406" y="1172626"/>
            <a:chExt cx="3996000" cy="4349233"/>
          </a:xfrm>
        </p:grpSpPr>
        <p:sp>
          <p:nvSpPr>
            <p:cNvPr id="238" name="Google Shape;238;p42"/>
            <p:cNvSpPr txBox="1"/>
            <p:nvPr/>
          </p:nvSpPr>
          <p:spPr>
            <a:xfrm>
              <a:off x="7629406" y="3683460"/>
              <a:ext cx="3996000" cy="18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381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Main Reasons for the surge:</a:t>
              </a:r>
              <a:endParaRPr/>
            </a:p>
            <a:p>
              <a:pPr marL="285750" marR="38100" lvl="0" indent="-260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400"/>
                <a:buFont typeface="Arial"/>
                <a:buChar char="-"/>
              </a:pPr>
              <a:r>
                <a:rPr lang="ko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Reduce labor costs</a:t>
              </a:r>
              <a:endParaRPr/>
            </a:p>
            <a:p>
              <a:pPr marL="285750" marR="38100" lvl="0" indent="-260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400"/>
                <a:buFont typeface="Arial"/>
                <a:buChar char="-"/>
              </a:pPr>
              <a:r>
                <a:rPr lang="ko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Reduce initial investment costs </a:t>
              </a:r>
              <a:endParaRPr i="0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2"/>
            <p:cNvSpPr txBox="1"/>
            <p:nvPr/>
          </p:nvSpPr>
          <p:spPr>
            <a:xfrm>
              <a:off x="7629410" y="1172626"/>
              <a:ext cx="3644400" cy="18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381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Increasing Unmanned stores</a:t>
              </a:r>
              <a:endParaRPr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38100" lvl="0" indent="-260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122"/>
                </a:buClr>
                <a:buSzPts val="1400"/>
                <a:buFont typeface="Arial"/>
                <a:buChar char="-"/>
              </a:pPr>
              <a:r>
                <a:rPr lang="ko" i="0" u="none" strike="noStrike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April 2025, unmanned stores exceeded 10,000</a:t>
              </a:r>
              <a:endParaRPr/>
            </a:p>
          </p:txBody>
        </p:sp>
      </p:grpSp>
      <p:grpSp>
        <p:nvGrpSpPr>
          <p:cNvPr id="240" name="Google Shape;240;p42"/>
          <p:cNvGrpSpPr/>
          <p:nvPr/>
        </p:nvGrpSpPr>
        <p:grpSpPr>
          <a:xfrm>
            <a:off x="256034" y="3944189"/>
            <a:ext cx="8525980" cy="994903"/>
            <a:chOff x="469900" y="5540885"/>
            <a:chExt cx="11087100" cy="1130700"/>
          </a:xfrm>
        </p:grpSpPr>
        <p:sp>
          <p:nvSpPr>
            <p:cNvPr id="241" name="Google Shape;241;p42"/>
            <p:cNvSpPr/>
            <p:nvPr/>
          </p:nvSpPr>
          <p:spPr>
            <a:xfrm>
              <a:off x="469900" y="5540885"/>
              <a:ext cx="11087100" cy="1130700"/>
            </a:xfrm>
            <a:prstGeom prst="rect">
              <a:avLst/>
            </a:prstGeom>
            <a:solidFill>
              <a:srgbClr val="4A86E8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42"/>
            <p:cNvSpPr txBox="1"/>
            <p:nvPr/>
          </p:nvSpPr>
          <p:spPr>
            <a:xfrm>
              <a:off x="1329401" y="5660135"/>
              <a:ext cx="9368100" cy="89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3810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dirty="0">
                  <a:solidFill>
                    <a:srgbClr val="202122"/>
                  </a:solidFill>
                </a:rPr>
                <a:t>However, due to the lack of permanent staff,</a:t>
              </a:r>
              <a:endParaRPr sz="1800" dirty="0">
                <a:solidFill>
                  <a:srgbClr val="202122"/>
                </a:solidFill>
              </a:endParaRPr>
            </a:p>
            <a:p>
              <a:pPr marL="0" marR="3810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 dirty="0">
                  <a:solidFill>
                    <a:srgbClr val="202122"/>
                  </a:solidFill>
                </a:rPr>
                <a:t>serious side effects occur </a:t>
              </a:r>
              <a:r>
                <a:rPr lang="ko" sz="1800" dirty="0">
                  <a:solidFill>
                    <a:srgbClr val="202122"/>
                  </a:solidFill>
                </a:rPr>
                <a:t>and </a:t>
              </a:r>
              <a:r>
                <a:rPr lang="ko" sz="1800" b="1" dirty="0">
                  <a:solidFill>
                    <a:srgbClr val="202122"/>
                  </a:solidFill>
                </a:rPr>
                <a:t>exposure to crime occurs</a:t>
              </a:r>
              <a:endParaRPr sz="1800" b="1" dirty="0">
                <a:solidFill>
                  <a:srgbClr val="202122"/>
                </a:solidFill>
              </a:endParaRPr>
            </a:p>
          </p:txBody>
        </p:sp>
      </p:grpSp>
      <p:cxnSp>
        <p:nvCxnSpPr>
          <p:cNvPr id="243" name="Google Shape;243;p42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42"/>
          <p:cNvSpPr txBox="1"/>
          <p:nvPr/>
        </p:nvSpPr>
        <p:spPr>
          <a:xfrm>
            <a:off x="247050" y="243250"/>
            <a:ext cx="252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cxnSp>
        <p:nvCxnSpPr>
          <p:cNvPr id="250" name="Google Shape;250;p43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1" name="Google Shape;251;p43"/>
          <p:cNvSpPr txBox="1"/>
          <p:nvPr/>
        </p:nvSpPr>
        <p:spPr>
          <a:xfrm>
            <a:off x="247050" y="243250"/>
            <a:ext cx="301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Problem Definition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26" y="1293076"/>
            <a:ext cx="3917055" cy="249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918" y="1293078"/>
            <a:ext cx="2109083" cy="249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 txBox="1"/>
          <p:nvPr/>
        </p:nvSpPr>
        <p:spPr>
          <a:xfrm>
            <a:off x="490800" y="3983375"/>
            <a:ext cx="8162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02122"/>
                </a:solidFill>
                <a:highlight>
                  <a:srgbClr val="FFFFFF"/>
                </a:highlight>
              </a:rPr>
              <a:t>CCTV installed in unmanned stores is not effective in preventing crime,</a:t>
            </a:r>
            <a:endParaRPr sz="18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02122"/>
                </a:solidFill>
                <a:highlight>
                  <a:srgbClr val="FFFFFF"/>
                </a:highlight>
              </a:rPr>
              <a:t>and </a:t>
            </a:r>
            <a:r>
              <a:rPr lang="ko" sz="1800" b="1">
                <a:solidFill>
                  <a:srgbClr val="FF3131"/>
                </a:solidFill>
                <a:highlight>
                  <a:srgbClr val="FFFFFF"/>
                </a:highlight>
              </a:rPr>
              <a:t>the crime rate is increasing every year.</a:t>
            </a:r>
            <a:endParaRPr sz="1800" b="1">
              <a:solidFill>
                <a:srgbClr val="FF313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cxnSp>
        <p:nvCxnSpPr>
          <p:cNvPr id="260" name="Google Shape;260;p44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44"/>
          <p:cNvSpPr txBox="1"/>
          <p:nvPr/>
        </p:nvSpPr>
        <p:spPr>
          <a:xfrm>
            <a:off x="247050" y="243250"/>
            <a:ext cx="352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How to solve Problem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4"/>
          <p:cNvSpPr txBox="1"/>
          <p:nvPr/>
        </p:nvSpPr>
        <p:spPr>
          <a:xfrm>
            <a:off x="526500" y="1373275"/>
            <a:ext cx="8091000" cy="31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AutoNum type="arabicPeriod"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Abnormal Behavior Detection and Notification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-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Provide continuous monitoring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-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Instant notification when abnormal behavior is detected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AutoNum type="arabicPeriod"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Automatically save evidence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-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Viewing only sections with detected abnormal behavior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AutoNum type="arabicPeriod"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Increased remote management efficiency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-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Remote management without needing to be physically present at the store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cxnSp>
        <p:nvCxnSpPr>
          <p:cNvPr id="268" name="Google Shape;268;p45"/>
          <p:cNvCxnSpPr/>
          <p:nvPr/>
        </p:nvCxnSpPr>
        <p:spPr>
          <a:xfrm>
            <a:off x="247050" y="797741"/>
            <a:ext cx="8649900" cy="0"/>
          </a:xfrm>
          <a:prstGeom prst="straightConnector1">
            <a:avLst/>
          </a:prstGeom>
          <a:noFill/>
          <a:ln w="381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9" name="Google Shape;269;p45"/>
          <p:cNvSpPr txBox="1"/>
          <p:nvPr/>
        </p:nvSpPr>
        <p:spPr>
          <a:xfrm>
            <a:off x="247050" y="243250"/>
            <a:ext cx="291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Expected Effects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5"/>
          <p:cNvSpPr txBox="1"/>
          <p:nvPr/>
        </p:nvSpPr>
        <p:spPr>
          <a:xfrm>
            <a:off x="526500" y="1039250"/>
            <a:ext cx="8091000" cy="3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AutoNum type="arabicPeriod"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Crime prevention and damage minimization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-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crime prevention and immediate response through real-time notifications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AutoNum type="arabicPeriod"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Improve operational efficiency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-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identify risk situations without 24 hour store monitoring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AutoNum type="arabicPeriod"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Creating a safe store environment</a:t>
            </a:r>
            <a:endParaRPr sz="200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-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preventing major accidents with notifications to create a safe environment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AutoNum type="arabicPeriod"/>
            </a:pPr>
            <a:r>
              <a:rPr lang="ko" sz="1700" b="1">
                <a:solidFill>
                  <a:srgbClr val="202122"/>
                </a:solidFill>
                <a:highlight>
                  <a:srgbClr val="FFFFFF"/>
                </a:highlight>
              </a:rPr>
              <a:t>Contribute to solving social problems</a:t>
            </a:r>
            <a:endParaRPr sz="170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-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providing practical solutions to crimes related to unmanned stores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1256125" y="2140800"/>
            <a:ext cx="6631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solidFill>
                  <a:schemeClr val="lt1"/>
                </a:solidFill>
              </a:rPr>
              <a:t>II. Main Body</a:t>
            </a:r>
            <a:endParaRPr sz="50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525</Words>
  <Application>Microsoft Office PowerPoint</Application>
  <PresentationFormat>화면 슬라이드 쇼(16:9)</PresentationFormat>
  <Paragraphs>158</Paragraphs>
  <Slides>31</Slides>
  <Notes>31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Source Code Pro</vt:lpstr>
      <vt:lpstr>Arial</vt:lpstr>
      <vt:lpstr>Malgun Gothic</vt:lpstr>
      <vt:lpstr>Oswald</vt:lpstr>
      <vt:lpstr>Modern Writer</vt:lpstr>
      <vt:lpstr>Modern Writer</vt:lpstr>
      <vt:lpstr>Smart Unmanned Store: YOLO AI Abnormal Behavior Detection  &amp; Alert App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Yerim Choi</dc:creator>
  <cp:lastModifiedBy>최예림</cp:lastModifiedBy>
  <cp:revision>9</cp:revision>
  <dcterms:modified xsi:type="dcterms:W3CDTF">2025-06-20T10:30:15Z</dcterms:modified>
</cp:coreProperties>
</file>